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93" r:id="rId1"/>
  </p:sldMasterIdLst>
  <p:handoutMasterIdLst>
    <p:handoutMasterId r:id="rId7"/>
  </p:handoutMasterIdLst>
  <p:sldIdLst>
    <p:sldId id="256" r:id="rId2"/>
    <p:sldId id="258" r:id="rId3"/>
    <p:sldId id="292" r:id="rId4"/>
    <p:sldId id="296" r:id="rId5"/>
    <p:sldId id="297" r:id="rId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0" autoAdjust="0"/>
    <p:restoredTop sz="94696" autoAdjust="0"/>
  </p:normalViewPr>
  <p:slideViewPr>
    <p:cSldViewPr snapToGrid="0" snapToObjects="1">
      <p:cViewPr varScale="1">
        <p:scale>
          <a:sx n="77" d="100"/>
          <a:sy n="77" d="100"/>
        </p:scale>
        <p:origin x="81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7F0B45-7C18-054E-9C01-194C02AC01BD}" type="datetimeFigureOut">
              <a:rPr lang="en-US" smtClean="0"/>
              <a:t>11/21/2023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DF8153-2900-D64E-B3B3-08F05D142E82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990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EB35-40C1-DB4F-9194-B81195C392FE}" type="datetimeFigureOut">
              <a:rPr lang="fr-FR" smtClean="0"/>
              <a:t>21/11/2023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D5E1-475A-FC42-9CDA-0C952D43B4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47090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EB35-40C1-DB4F-9194-B81195C392FE}" type="datetimeFigureOut">
              <a:rPr lang="fr-FR" smtClean="0"/>
              <a:t>21/11/2023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D5E1-475A-FC42-9CDA-0C952D43B4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09634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EB35-40C1-DB4F-9194-B81195C392FE}" type="datetimeFigureOut">
              <a:rPr lang="fr-FR" smtClean="0"/>
              <a:t>21/11/2023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D5E1-475A-FC42-9CDA-0C952D43B4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1592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EB35-40C1-DB4F-9194-B81195C392FE}" type="datetimeFigureOut">
              <a:rPr lang="fr-FR" smtClean="0"/>
              <a:t>21/11/2023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D5E1-475A-FC42-9CDA-0C952D43B4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41914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EB35-40C1-DB4F-9194-B81195C392FE}" type="datetimeFigureOut">
              <a:rPr lang="fr-FR" smtClean="0"/>
              <a:t>21/11/2023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D5E1-475A-FC42-9CDA-0C952D43B4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1777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EB35-40C1-DB4F-9194-B81195C392FE}" type="datetimeFigureOut">
              <a:rPr lang="fr-FR" smtClean="0"/>
              <a:t>21/11/2023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D5E1-475A-FC42-9CDA-0C952D43B4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4686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EB35-40C1-DB4F-9194-B81195C392FE}" type="datetimeFigureOut">
              <a:rPr lang="fr-FR" smtClean="0"/>
              <a:t>21/11/2023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D5E1-475A-FC42-9CDA-0C952D43B4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30863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EB35-40C1-DB4F-9194-B81195C392FE}" type="datetimeFigureOut">
              <a:rPr lang="fr-FR" smtClean="0"/>
              <a:t>21/11/2023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D5E1-475A-FC42-9CDA-0C952D43B4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00219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EB35-40C1-DB4F-9194-B81195C392FE}" type="datetimeFigureOut">
              <a:rPr lang="fr-FR" smtClean="0"/>
              <a:t>21/11/2023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D5E1-475A-FC42-9CDA-0C952D43B4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98954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EB35-40C1-DB4F-9194-B81195C392FE}" type="datetimeFigureOut">
              <a:rPr lang="fr-FR" smtClean="0"/>
              <a:t>21/11/2023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D5E1-475A-FC42-9CDA-0C952D43B4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90802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55EB35-40C1-DB4F-9194-B81195C392FE}" type="datetimeFigureOut">
              <a:rPr lang="fr-FR" smtClean="0"/>
              <a:t>21/11/2023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47D5E1-475A-FC42-9CDA-0C952D43B4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32082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51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Click to edit Master text styles</a:t>
            </a:r>
          </a:p>
          <a:p>
            <a:pPr lvl="1"/>
            <a:r>
              <a:rPr lang="fr-FR"/>
              <a:t>Second level</a:t>
            </a:r>
          </a:p>
          <a:p>
            <a:pPr lvl="2"/>
            <a:r>
              <a:rPr lang="fr-FR"/>
              <a:t>Third level</a:t>
            </a:r>
          </a:p>
          <a:p>
            <a:pPr lvl="3"/>
            <a:r>
              <a:rPr lang="fr-FR"/>
              <a:t>Fourth level</a:t>
            </a:r>
          </a:p>
          <a:p>
            <a:pPr lvl="4"/>
            <a:r>
              <a:rPr lang="fr-FR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55EB35-40C1-DB4F-9194-B81195C392FE}" type="datetimeFigureOut">
              <a:rPr lang="fr-FR" smtClean="0"/>
              <a:t>21/11/2023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47D5E1-475A-FC42-9CDA-0C952D43B4B1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5830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9AF5C66A-E8F2-4E13-98A3-FE96597C5A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AC860275-E106-493A-8BF0-E0A91130EF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884682" y="822960"/>
            <a:ext cx="7372350" cy="1325880"/>
          </a:xfrm>
        </p:spPr>
        <p:txBody>
          <a:bodyPr>
            <a:normAutofit/>
          </a:bodyPr>
          <a:lstStyle/>
          <a:p>
            <a:pPr algn="ctr">
              <a:tabLst>
                <a:tab pos="2743200" algn="ctr"/>
                <a:tab pos="5486400" algn="r"/>
              </a:tabLst>
            </a:pPr>
            <a:r>
              <a:rPr lang="en-US" sz="3200" dirty="0">
                <a:solidFill>
                  <a:srgbClr val="FFFFFF"/>
                </a:solidFill>
              </a:rPr>
              <a:t>Workshop: Well-being of First Nations Housing Professionals</a:t>
            </a:r>
          </a:p>
        </p:txBody>
      </p:sp>
      <p:pic>
        <p:nvPicPr>
          <p:cNvPr id="5" name="Image 4" descr="Logo coph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3503" y="2992358"/>
            <a:ext cx="3716020" cy="2908041"/>
          </a:xfrm>
          <a:prstGeom prst="rect">
            <a:avLst/>
          </a:prstGeom>
        </p:spPr>
      </p:pic>
      <p:sp>
        <p:nvSpPr>
          <p:cNvPr id="3" name="ZoneTexte 2">
            <a:extLst>
              <a:ext uri="{FF2B5EF4-FFF2-40B4-BE49-F238E27FC236}">
                <a16:creationId xmlns:a16="http://schemas.microsoft.com/office/drawing/2014/main" id="{65BA7678-0FB8-4E43-BE35-05F01C4DE63F}"/>
              </a:ext>
            </a:extLst>
          </p:cNvPr>
          <p:cNvSpPr txBox="1"/>
          <p:nvPr/>
        </p:nvSpPr>
        <p:spPr>
          <a:xfrm>
            <a:off x="4923026" y="4482972"/>
            <a:ext cx="3771900" cy="424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lnSpc>
                <a:spcPct val="90000"/>
              </a:lnSpc>
              <a:spcAft>
                <a:spcPts val="600"/>
              </a:spcAft>
            </a:pPr>
            <a:r>
              <a:rPr lang="en-US" sz="2400" dirty="0">
                <a:solidFill>
                  <a:srgbClr val="000000"/>
                </a:solidFill>
              </a:rPr>
              <a:t>November 22, 2023</a:t>
            </a:r>
          </a:p>
        </p:txBody>
      </p:sp>
    </p:spTree>
    <p:extLst>
      <p:ext uri="{BB962C8B-B14F-4D97-AF65-F5344CB8AC3E}">
        <p14:creationId xmlns:p14="http://schemas.microsoft.com/office/powerpoint/2010/main" val="23743480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4351DFE5-F63D-4BE0-BDA9-E3EB88F01A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6700" y="0"/>
            <a:ext cx="8610371" cy="2753936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3AA16612-ACD2-4A16-8F2B-4514FD6BF2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884419" y="826680"/>
            <a:ext cx="7375161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>
              <a:lnSpc>
                <a:spcPct val="90000"/>
              </a:lnSpc>
              <a:spcAft>
                <a:spcPts val="600"/>
              </a:spcAft>
            </a:pPr>
            <a: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Challenges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884419" y="2912249"/>
            <a:ext cx="7375161" cy="3473183"/>
          </a:xfrm>
        </p:spPr>
        <p:txBody>
          <a:bodyPr vert="horz" lIns="91440" tIns="45720" rIns="91440" bIns="45720" rtlCol="0">
            <a:normAutofit/>
          </a:bodyPr>
          <a:lstStyle/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</a:rPr>
              <a:t>Mental health of housing sector employees given their front-line roles and responsibilities.</a:t>
            </a: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endParaRPr lang="en-US" sz="2400" dirty="0">
              <a:solidFill>
                <a:srgbClr val="000000"/>
              </a:solidFill>
            </a:endParaRPr>
          </a:p>
          <a:p>
            <a:pPr marL="342900" lvl="0" indent="-342900">
              <a:lnSpc>
                <a:spcPct val="150000"/>
              </a:lnSpc>
              <a:buFont typeface="Symbol" panose="05050102010706020507" pitchFamily="18" charset="2"/>
              <a:buChar char=""/>
            </a:pPr>
            <a:r>
              <a:rPr lang="en-US" sz="2400" dirty="0">
                <a:solidFill>
                  <a:srgbClr val="000000"/>
                </a:solidFill>
              </a:rPr>
              <a:t>Mental health of community members including the “clients” of the housing sector.</a:t>
            </a:r>
            <a:endParaRPr lang="en-US" sz="17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3342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B164D969-46F1-44FC-B488-3FA68C6775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707"/>
            <a:ext cx="9141714" cy="6656293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F3003D4E-E9FF-4669-90E7-7CED08158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7101"/>
          <a:stretch/>
        </p:blipFill>
        <p:spPr>
          <a:xfrm flipV="1">
            <a:off x="1" y="1"/>
            <a:ext cx="9143999" cy="1878950"/>
          </a:xfrm>
          <a:custGeom>
            <a:avLst/>
            <a:gdLst>
              <a:gd name="connsiteX0" fmla="*/ 0 w 12191999"/>
              <a:gd name="connsiteY0" fmla="*/ 1878950 h 1878950"/>
              <a:gd name="connsiteX1" fmla="*/ 12191999 w 12191999"/>
              <a:gd name="connsiteY1" fmla="*/ 1878950 h 1878950"/>
              <a:gd name="connsiteX2" fmla="*/ 12191999 w 12191999"/>
              <a:gd name="connsiteY2" fmla="*/ 0 h 1878950"/>
              <a:gd name="connsiteX3" fmla="*/ 0 w 12191999"/>
              <a:gd name="connsiteY3" fmla="*/ 0 h 187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878950">
                <a:moveTo>
                  <a:pt x="0" y="1878950"/>
                </a:moveTo>
                <a:lnTo>
                  <a:pt x="12191999" y="187895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A7D98261-3895-4FB5-B9CE-26FAF6357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914024"/>
            <a:ext cx="9143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161365" y="1401859"/>
            <a:ext cx="1882588" cy="4054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4400">
              <a:lnSpc>
                <a:spcPct val="90000"/>
              </a:lnSpc>
              <a:spcAft>
                <a:spcPts val="600"/>
              </a:spcAft>
            </a:pPr>
            <a: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Part 1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82051" y="864524"/>
            <a:ext cx="6157704" cy="48509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r>
              <a:rPr lang="en-US" sz="2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Have you ever experienced difficult situations in the context of your work in housing, both at work and outside, social media or otherwise? What are the situations experienced?</a:t>
            </a:r>
          </a:p>
          <a:p>
            <a:pPr marL="457200" lvl="0" indent="-457200">
              <a:buFont typeface="+mj-lt"/>
              <a:buAutoNum type="arabicPeriod"/>
            </a:pPr>
            <a:endParaRPr lang="en-US" sz="22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200" dirty="0">
                <a:solidFill>
                  <a:schemeClr val="bg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How to support/manage the social life of a housing sector employee in their community (respect, separation of work from personal life, others)?</a:t>
            </a:r>
            <a:endParaRPr lang="en-US" sz="1900" dirty="0">
              <a:solidFill>
                <a:srgbClr val="FFFFFF"/>
              </a:solidFill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E0A01E6-95B9-424D-93AE-19F4928DF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44454"/>
            <a:ext cx="9141714" cy="81354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5712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B164D969-46F1-44FC-B488-3FA68C6775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707"/>
            <a:ext cx="9141714" cy="6656293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F3003D4E-E9FF-4669-90E7-7CED08158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7101"/>
          <a:stretch/>
        </p:blipFill>
        <p:spPr>
          <a:xfrm flipV="1">
            <a:off x="1" y="1"/>
            <a:ext cx="9143999" cy="1878950"/>
          </a:xfrm>
          <a:custGeom>
            <a:avLst/>
            <a:gdLst>
              <a:gd name="connsiteX0" fmla="*/ 0 w 12191999"/>
              <a:gd name="connsiteY0" fmla="*/ 1878950 h 1878950"/>
              <a:gd name="connsiteX1" fmla="*/ 12191999 w 12191999"/>
              <a:gd name="connsiteY1" fmla="*/ 1878950 h 1878950"/>
              <a:gd name="connsiteX2" fmla="*/ 12191999 w 12191999"/>
              <a:gd name="connsiteY2" fmla="*/ 0 h 1878950"/>
              <a:gd name="connsiteX3" fmla="*/ 0 w 12191999"/>
              <a:gd name="connsiteY3" fmla="*/ 0 h 187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878950">
                <a:moveTo>
                  <a:pt x="0" y="1878950"/>
                </a:moveTo>
                <a:lnTo>
                  <a:pt x="12191999" y="187895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A7D98261-3895-4FB5-B9CE-26FAF6357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914024"/>
            <a:ext cx="9143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161365" y="1401859"/>
            <a:ext cx="1882588" cy="4054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4400">
              <a:lnSpc>
                <a:spcPct val="90000"/>
              </a:lnSpc>
              <a:spcAft>
                <a:spcPts val="600"/>
              </a:spcAft>
            </a:pPr>
            <a: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Part 2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82050" y="864524"/>
            <a:ext cx="6759663" cy="4850928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marL="457200" lvl="0" indent="-457200">
              <a:buFont typeface="+mj-lt"/>
              <a:buAutoNum type="arabicPeriod" startAt="3"/>
            </a:pPr>
            <a:r>
              <a:rPr lang="en-US" sz="2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How can we improve the image of housing employees among members of the community?</a:t>
            </a:r>
          </a:p>
          <a:p>
            <a:pPr marL="457200" lvl="0" indent="-457200">
              <a:buFont typeface="+mj-lt"/>
              <a:buAutoNum type="arabicPeriod" startAt="3"/>
            </a:pPr>
            <a:endParaRPr lang="en-US" sz="2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0" indent="-457200">
              <a:buFont typeface="+mj-lt"/>
              <a:buAutoNum type="arabicPeriod" startAt="3"/>
            </a:pPr>
            <a:r>
              <a:rPr lang="en-US" sz="2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How can we promote retention or attraction to attract or keep employees in the housing sector?</a:t>
            </a:r>
          </a:p>
          <a:p>
            <a:pPr marL="457200" lvl="0" indent="-457200">
              <a:buFont typeface="+mj-lt"/>
              <a:buAutoNum type="arabicPeriod" startAt="3"/>
            </a:pPr>
            <a:endParaRPr lang="en-US" sz="2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0" indent="-457200">
              <a:buFont typeface="+mj-lt"/>
              <a:buAutoNum type="arabicPeriod" startAt="3"/>
            </a:pPr>
            <a:r>
              <a:rPr lang="en-US" sz="2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How can we encourage changes in the population's morals regarding housing (e.g.: human reaction of placing the blame on someone else)?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E0A01E6-95B9-424D-93AE-19F4928DF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44454"/>
            <a:ext cx="9141714" cy="81354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62205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B164D969-46F1-44FC-B488-3FA68C6775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707"/>
            <a:ext cx="9141714" cy="6656293"/>
          </a:xfrm>
          <a:prstGeom prst="rect">
            <a:avLst/>
          </a:prstGeom>
          <a:gradFill>
            <a:gsLst>
              <a:gs pos="0">
                <a:schemeClr val="accent1">
                  <a:lumMod val="90000"/>
                </a:schemeClr>
              </a:gs>
              <a:gs pos="25000">
                <a:schemeClr val="accent1">
                  <a:lumMod val="90000"/>
                </a:schemeClr>
              </a:gs>
              <a:gs pos="94000">
                <a:schemeClr val="bg2">
                  <a:lumMod val="25000"/>
                </a:schemeClr>
              </a:gs>
              <a:gs pos="100000">
                <a:schemeClr val="bg2">
                  <a:lumMod val="2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F3003D4E-E9FF-4669-90E7-7CED081587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20008" r="8214" b="57101"/>
          <a:stretch/>
        </p:blipFill>
        <p:spPr>
          <a:xfrm flipV="1">
            <a:off x="1" y="1"/>
            <a:ext cx="9143999" cy="1878950"/>
          </a:xfrm>
          <a:custGeom>
            <a:avLst/>
            <a:gdLst>
              <a:gd name="connsiteX0" fmla="*/ 0 w 12191999"/>
              <a:gd name="connsiteY0" fmla="*/ 1878950 h 1878950"/>
              <a:gd name="connsiteX1" fmla="*/ 12191999 w 12191999"/>
              <a:gd name="connsiteY1" fmla="*/ 1878950 h 1878950"/>
              <a:gd name="connsiteX2" fmla="*/ 12191999 w 12191999"/>
              <a:gd name="connsiteY2" fmla="*/ 0 h 1878950"/>
              <a:gd name="connsiteX3" fmla="*/ 0 w 12191999"/>
              <a:gd name="connsiteY3" fmla="*/ 0 h 18789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878950">
                <a:moveTo>
                  <a:pt x="0" y="1878950"/>
                </a:moveTo>
                <a:lnTo>
                  <a:pt x="12191999" y="1878950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A7D98261-3895-4FB5-B9CE-26FAF63573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35" t="-1" r="8214" b="80325"/>
          <a:stretch/>
        </p:blipFill>
        <p:spPr>
          <a:xfrm flipV="1">
            <a:off x="0" y="4914024"/>
            <a:ext cx="9143999" cy="1614974"/>
          </a:xfrm>
          <a:custGeom>
            <a:avLst/>
            <a:gdLst>
              <a:gd name="connsiteX0" fmla="*/ 0 w 12191999"/>
              <a:gd name="connsiteY0" fmla="*/ 1614974 h 1614974"/>
              <a:gd name="connsiteX1" fmla="*/ 12191999 w 12191999"/>
              <a:gd name="connsiteY1" fmla="*/ 1614974 h 1614974"/>
              <a:gd name="connsiteX2" fmla="*/ 12191999 w 12191999"/>
              <a:gd name="connsiteY2" fmla="*/ 0 h 1614974"/>
              <a:gd name="connsiteX3" fmla="*/ 0 w 12191999"/>
              <a:gd name="connsiteY3" fmla="*/ 0 h 161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91999" h="1614974">
                <a:moveTo>
                  <a:pt x="0" y="1614974"/>
                </a:moveTo>
                <a:lnTo>
                  <a:pt x="12191999" y="1614974"/>
                </a:lnTo>
                <a:lnTo>
                  <a:pt x="12191999" y="0"/>
                </a:lnTo>
                <a:lnTo>
                  <a:pt x="0" y="0"/>
                </a:lnTo>
                <a:close/>
              </a:path>
            </a:pathLst>
          </a:custGeom>
        </p:spPr>
      </p:pic>
      <p:sp>
        <p:nvSpPr>
          <p:cNvPr id="6" name="Titre 1"/>
          <p:cNvSpPr txBox="1">
            <a:spLocks/>
          </p:cNvSpPr>
          <p:nvPr/>
        </p:nvSpPr>
        <p:spPr>
          <a:xfrm>
            <a:off x="161365" y="1401859"/>
            <a:ext cx="1882588" cy="40542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 defTabSz="914400">
              <a:lnSpc>
                <a:spcPct val="90000"/>
              </a:lnSpc>
              <a:spcAft>
                <a:spcPts val="600"/>
              </a:spcAft>
            </a:pPr>
            <a:r>
              <a:rPr lang="en-US" sz="3500" kern="1200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Part 3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382050" y="864524"/>
            <a:ext cx="6759663" cy="4850928"/>
          </a:xfrm>
        </p:spPr>
        <p:txBody>
          <a:bodyPr vert="horz" lIns="91440" tIns="45720" rIns="91440" bIns="45720" rtlCol="0" anchor="ctr">
            <a:normAutofit fontScale="92500"/>
          </a:bodyPr>
          <a:lstStyle/>
          <a:p>
            <a:pPr marL="457200" lvl="0" indent="-457200">
              <a:lnSpc>
                <a:spcPct val="110000"/>
              </a:lnSpc>
              <a:buFont typeface="+mj-lt"/>
              <a:buAutoNum type="arabicPeriod" startAt="6"/>
            </a:pPr>
            <a:r>
              <a:rPr lang="en-US" sz="2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What support would you like from other sectors of the Band Council (social, health, education, other) as well as external partners?</a:t>
            </a:r>
          </a:p>
          <a:p>
            <a:pPr marL="457200" lvl="0" indent="-457200">
              <a:lnSpc>
                <a:spcPct val="110000"/>
              </a:lnSpc>
              <a:buFont typeface="+mj-lt"/>
              <a:buAutoNum type="arabicPeriod" startAt="6"/>
            </a:pPr>
            <a:endParaRPr lang="en-US" sz="2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0" indent="-457200">
              <a:lnSpc>
                <a:spcPct val="110000"/>
              </a:lnSpc>
              <a:buFont typeface="+mj-lt"/>
              <a:buAutoNum type="arabicPeriod" startAt="6"/>
            </a:pPr>
            <a:r>
              <a:rPr lang="en-US" sz="2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Do you have tools for social media management (procedures, processes, response elements, others)?</a:t>
            </a:r>
          </a:p>
          <a:p>
            <a:pPr marL="457200" lvl="0" indent="-457200">
              <a:lnSpc>
                <a:spcPct val="110000"/>
              </a:lnSpc>
              <a:buFont typeface="+mj-lt"/>
              <a:buAutoNum type="arabicPeriod" startAt="6"/>
            </a:pPr>
            <a:endParaRPr lang="en-US" sz="2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0" indent="-457200">
              <a:lnSpc>
                <a:spcPct val="110000"/>
              </a:lnSpc>
              <a:buFont typeface="+mj-lt"/>
              <a:buAutoNum type="arabicPeriod" startAt="6"/>
            </a:pPr>
            <a:r>
              <a:rPr lang="en-US" sz="2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What tools could support you in your work?</a:t>
            </a:r>
          </a:p>
          <a:p>
            <a:pPr marL="457200" lvl="0" indent="-457200">
              <a:lnSpc>
                <a:spcPct val="110000"/>
              </a:lnSpc>
              <a:buFont typeface="+mj-lt"/>
              <a:buAutoNum type="arabicPeriod" startAt="6"/>
            </a:pPr>
            <a:endParaRPr lang="en-US" sz="2200" dirty="0">
              <a:solidFill>
                <a:schemeClr val="bg1"/>
              </a:solidFill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lvl="0" indent="-457200">
              <a:lnSpc>
                <a:spcPct val="110000"/>
              </a:lnSpc>
              <a:buFont typeface="+mj-lt"/>
              <a:buAutoNum type="arabicPeriod" startAt="6"/>
            </a:pPr>
            <a:r>
              <a:rPr lang="en-US" sz="2200" dirty="0">
                <a:solidFill>
                  <a:schemeClr val="bg1"/>
                </a:solidFill>
                <a:latin typeface="Calibri" panose="020F0502020204030204" pitchFamily="34" charset="0"/>
                <a:ea typeface="Calibri" panose="020F0502020204030204" pitchFamily="34" charset="0"/>
              </a:rPr>
              <a:t>Would you be interested in a meeting on wellness for housing managers? What would you like to find in such a meeting (activity, workshop, exercise, training, etc.)?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E0A01E6-95B9-424D-93AE-19F4928DFD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044454"/>
            <a:ext cx="9141714" cy="813546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433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253</Words>
  <Application>Microsoft Office PowerPoint</Application>
  <PresentationFormat>Affichage à l'écran (4:3)</PresentationFormat>
  <Paragraphs>24</Paragraphs>
  <Slides>5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9" baseType="lpstr">
      <vt:lpstr>Arial</vt:lpstr>
      <vt:lpstr>Calibri</vt:lpstr>
      <vt:lpstr>Symbol</vt:lpstr>
      <vt:lpstr>Office Theme</vt:lpstr>
      <vt:lpstr>Workshop: Well-being of First Nations Housing Professionals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Communauté de pratique en habitation des Premières Nations</dc:title>
  <dc:creator>Patalik- Patalik-</dc:creator>
  <cp:lastModifiedBy>Patrick Robertson</cp:lastModifiedBy>
  <cp:revision>16</cp:revision>
  <dcterms:created xsi:type="dcterms:W3CDTF">2020-09-22T01:55:21Z</dcterms:created>
  <dcterms:modified xsi:type="dcterms:W3CDTF">2023-11-22T03:43:36Z</dcterms:modified>
</cp:coreProperties>
</file>